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Montserrat ExtraLight"/>
      <p:regular r:id="rId23"/>
      <p:bold r:id="rId24"/>
      <p:italic r:id="rId25"/>
      <p:boldItalic r:id="rId26"/>
    </p:embeddedFont>
    <p:embeddedFont>
      <p:font typeface="Spectral"/>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ontserratExtraLight-bold.fntdata"/><Relationship Id="rId23" Type="http://schemas.openxmlformats.org/officeDocument/2006/relationships/font" Target="fonts/MontserratExtraLigh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ExtraLight-boldItalic.fntdata"/><Relationship Id="rId25" Type="http://schemas.openxmlformats.org/officeDocument/2006/relationships/font" Target="fonts/MontserratExtraLight-italic.fntdata"/><Relationship Id="rId28" Type="http://schemas.openxmlformats.org/officeDocument/2006/relationships/font" Target="fonts/Spectral-bold.fntdata"/><Relationship Id="rId27" Type="http://schemas.openxmlformats.org/officeDocument/2006/relationships/font" Target="fonts/Spectral-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pectral-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Spectral-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381300" y="685800"/>
            <a:ext cx="6096000" cy="34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 name="Google Shape;5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Minimum 9 minutes</a:t>
            </a:r>
            <a:endParaRPr/>
          </a:p>
          <a:p>
            <a:pPr indent="0" lvl="0" marL="0" rtl="0" algn="l">
              <a:spcBef>
                <a:spcPts val="0"/>
              </a:spcBef>
              <a:spcAft>
                <a:spcPts val="0"/>
              </a:spcAft>
              <a:buNone/>
            </a:pPr>
            <a:r>
              <a:rPr lang="en"/>
              <a:t>Good morning, everyone. Today, I will be presenting our findings from a simulation study on the gravitational effects of the Death Star, a massive space station, on its surrounding celestial bodies.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6301b9111f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g26301b9111f_0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6f7952d12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g26f7952d122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29:notes"/>
          <p:cNvSpPr/>
          <p:nvPr>
            <p:ph idx="2" type="sldImg"/>
          </p:nvPr>
        </p:nvSpPr>
        <p:spPr>
          <a:xfrm>
            <a:off x="2271713" y="1143001"/>
            <a:ext cx="2314500" cy="3087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29:notes"/>
          <p:cNvSpPr txBox="1"/>
          <p:nvPr>
            <p:ph idx="1" type="body"/>
          </p:nvPr>
        </p:nvSpPr>
        <p:spPr>
          <a:xfrm>
            <a:off x="685800" y="4399845"/>
            <a:ext cx="5486400" cy="360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9:notes"/>
          <p:cNvSpPr txBox="1"/>
          <p:nvPr>
            <p:ph idx="12" type="sldNum"/>
          </p:nvPr>
        </p:nvSpPr>
        <p:spPr>
          <a:xfrm>
            <a:off x="3885010" y="8686800"/>
            <a:ext cx="2971800" cy="457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Thank you for your attention.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2c3f14d8ae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g2c3f14d8ae4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&gt; </a:t>
            </a:r>
            <a:r>
              <a:rPr lang="en"/>
              <a:t>To set the stage, let's discuss why this study is important. The Death Star, as depicted in popular media, is an enormous structure capable of influencing gravitational fields. Using Newton’s Law of Universal Gravitation and equations of motion, we explored its potential impacts on planetary bodies.</a:t>
            </a:r>
            <a:endParaRPr/>
          </a:p>
          <a:p>
            <a:pPr indent="0" lvl="0" marL="0" rtl="0" algn="l">
              <a:spcBef>
                <a:spcPts val="0"/>
              </a:spcBef>
              <a:spcAft>
                <a:spcPts val="0"/>
              </a:spcAft>
              <a:buClr>
                <a:schemeClr val="dk1"/>
              </a:buClr>
              <a:buSzPts val="1100"/>
              <a:buFont typeface="Arial"/>
              <a:buNone/>
            </a:pPr>
            <a:r>
              <a:rPr lang="en"/>
              <a:t>&gt; This study not only satisfies scientific curiosity but also helps in understanding how large artificial satellites could affect their environment</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6f7952d12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g26f7952d122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&gt; Our approach involved several key steps. We used the Velocity Verlet integration algorithm for precise motion simulation, considering the masses and distances of Earth, its moon, Endor, and the Death Star.</a:t>
            </a:r>
            <a:endParaRPr/>
          </a:p>
          <a:p>
            <a:pPr indent="0" lvl="0" marL="0" rtl="0" algn="l">
              <a:spcBef>
                <a:spcPts val="0"/>
              </a:spcBef>
              <a:spcAft>
                <a:spcPts val="0"/>
              </a:spcAft>
              <a:buClr>
                <a:schemeClr val="dk1"/>
              </a:buClr>
              <a:buSzPts val="1100"/>
              <a:buFont typeface="Arial"/>
              <a:buNone/>
            </a:pPr>
            <a:r>
              <a:rPr lang="en"/>
              <a:t>&gt; We performed these calculations using Python, with libraries like NumPy for numerical operations and Matplotlib for visualization.</a:t>
            </a:r>
            <a:endParaRPr/>
          </a:p>
          <a:p>
            <a:pPr indent="0" lvl="0" marL="0" rtl="0" algn="l">
              <a:spcBef>
                <a:spcPts val="0"/>
              </a:spcBef>
              <a:spcAft>
                <a:spcPts val="0"/>
              </a:spcAft>
              <a:buClr>
                <a:schemeClr val="dk1"/>
              </a:buClr>
              <a:buSzPts val="1100"/>
              <a:buFont typeface="Arial"/>
              <a:buNone/>
            </a:pPr>
            <a:r>
              <a:rPr lang="en"/>
              <a:t>&gt; Here's a brief snippet of our code, demonstrating how we applied Newton's gravitational formula to update the velocities and positions of each celestial body in our simulation.</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6f7952d12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g26f7952d122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&gt; We </a:t>
            </a:r>
            <a:r>
              <a:rPr lang="en"/>
              <a:t>collected mass, radius and other available data on endor, star killer base, death star, big brother tana, earth, moon, and sun.</a:t>
            </a:r>
            <a:r>
              <a:rPr lang="en"/>
              <a: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6f7952d122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 name="Google Shape;81;g26f7952d122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6f7952d122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g26f7952d122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&gt; Moving to the third task, we analyzed the surface gravitational impact. The vector fields here represent the strength and direction of gravitational forces. The presence of the Death Star introduces significant changes, particularly around Endor, where tidal forces are visibly altered.</a:t>
            </a:r>
            <a:endParaRPr/>
          </a:p>
          <a:p>
            <a:pPr indent="0" lvl="0" marL="0" rtl="0" algn="l">
              <a:spcBef>
                <a:spcPts val="0"/>
              </a:spcBef>
              <a:spcAft>
                <a:spcPts val="0"/>
              </a:spcAft>
              <a:buNone/>
            </a:pPr>
            <a:r>
              <a:rPr lang="en"/>
              <a:t>&gt; This comparison helps us understand the potential environmental effects such large structures could have on a planet.</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6f7952d122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g26f7952d122_0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&gt; </a:t>
            </a:r>
            <a:r>
              <a:rPr lang="en"/>
              <a:t>Finally, we explored what happens when such a massive body suddenly disappears. The trajectories post-removal show a temporary destabilization in Endor’s orbit, illustrating the abrupt removal of a significant gravitational pull.</a:t>
            </a:r>
            <a:endParaRPr/>
          </a:p>
          <a:p>
            <a:pPr indent="0" lvl="0" marL="0" rtl="0" algn="l">
              <a:spcBef>
                <a:spcPts val="0"/>
              </a:spcBef>
              <a:spcAft>
                <a:spcPts val="0"/>
              </a:spcAft>
              <a:buClr>
                <a:schemeClr val="dk1"/>
              </a:buClr>
              <a:buSzPts val="1100"/>
              <a:buFont typeface="Arial"/>
              <a:buNone/>
            </a:pPr>
            <a:r>
              <a:rPr lang="en"/>
              <a:t>&gt; This scenario is crucial for understanding the dynamics of systems undergoing sudden mass loss.</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6f7952d12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g26f7952d122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&gt; </a:t>
            </a:r>
            <a:r>
              <a:rPr lang="en"/>
              <a:t>To conclude, our study has shown that the Death Star could have profound gravitational effects on nearby planets, affecting their orbits and potentially causing environmental changes through altered tidal forces.</a:t>
            </a:r>
            <a:endParaRPr/>
          </a:p>
          <a:p>
            <a:pPr indent="0" lvl="0" marL="0" rtl="0" algn="l">
              <a:spcBef>
                <a:spcPts val="0"/>
              </a:spcBef>
              <a:spcAft>
                <a:spcPts val="0"/>
              </a:spcAft>
              <a:buClr>
                <a:schemeClr val="dk1"/>
              </a:buClr>
              <a:buSzPts val="1100"/>
              <a:buFont typeface="Arial"/>
              <a:buNone/>
            </a:pPr>
            <a:r>
              <a:rPr lang="en"/>
              <a:t>&gt; These findings underscore the importance of considering gravitational impacts in the design and placement of massive structures in space.</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c3be1dde79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g2c3be1dde79_0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1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1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1" name="Google Shape;41;p1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1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3" name="Google Shape;43;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6" name="Google Shape;46;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9" name="Google Shape;49;p1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0" name="Google Shape;50;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lank">
  <p:cSld name="2_Blank">
    <p:spTree>
      <p:nvGrpSpPr>
        <p:cNvPr id="13" name="Shape 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 name="Shape 14"/>
        <p:cNvGrpSpPr/>
        <p:nvPr/>
      </p:nvGrpSpPr>
      <p:grpSpPr>
        <a:xfrm>
          <a:off x="0" y="0"/>
          <a:ext cx="0" cy="0"/>
          <a:chOff x="0" y="0"/>
          <a:chExt cx="0" cy="0"/>
        </a:xfrm>
      </p:grpSpPr>
      <p:sp>
        <p:nvSpPr>
          <p:cNvPr id="15" name="Google Shape;15;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8" name="Google Shape;18;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 name="Google Shape;21;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2" name="Google Shape;22;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5" name="Google Shape;25;p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6" name="Google Shape;26;p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7" name="Google Shape;27;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0" name="Google Shape;30;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3" name="Google Shape;33;p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4" name="Google Shape;34;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 name="Shape 35"/>
        <p:cNvGrpSpPr/>
        <p:nvPr/>
      </p:nvGrpSpPr>
      <p:grpSpPr>
        <a:xfrm>
          <a:off x="0" y="0"/>
          <a:ext cx="0" cy="0"/>
          <a:chOff x="0" y="0"/>
          <a:chExt cx="0" cy="0"/>
        </a:xfrm>
      </p:grpSpPr>
      <p:sp>
        <p:nvSpPr>
          <p:cNvPr id="36" name="Google Shape;36;p1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7" name="Google Shape;37;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pic>
        <p:nvPicPr>
          <p:cNvPr id="55" name="Google Shape;55;p14"/>
          <p:cNvPicPr preferRelativeResize="0"/>
          <p:nvPr/>
        </p:nvPicPr>
        <p:blipFill rotWithShape="1">
          <a:blip r:embed="rId3">
            <a:alphaModFix/>
          </a:blip>
          <a:srcRect b="0" l="0" r="0" t="43750"/>
          <a:stretch/>
        </p:blipFill>
        <p:spPr>
          <a:xfrm>
            <a:off x="0" y="0"/>
            <a:ext cx="9144003" cy="5143501"/>
          </a:xfrm>
          <a:prstGeom prst="rect">
            <a:avLst/>
          </a:prstGeom>
          <a:noFill/>
          <a:ln>
            <a:noFill/>
          </a:ln>
        </p:spPr>
      </p:pic>
      <p:sp>
        <p:nvSpPr>
          <p:cNvPr id="56" name="Google Shape;56;p14"/>
          <p:cNvSpPr txBox="1"/>
          <p:nvPr>
            <p:ph type="ctrTitle"/>
          </p:nvPr>
        </p:nvSpPr>
        <p:spPr>
          <a:xfrm>
            <a:off x="311700" y="883325"/>
            <a:ext cx="8748900" cy="1204800"/>
          </a:xfrm>
          <a:prstGeom prst="rect">
            <a:avLst/>
          </a:prstGeom>
          <a:noFill/>
          <a:ln>
            <a:noFill/>
          </a:ln>
          <a:effectLst>
            <a:outerShdw blurRad="142875" rotWithShape="0" algn="bl" dir="5400000" dist="114300">
              <a:srgbClr val="000000">
                <a:alpha val="49803"/>
              </a:srgbClr>
            </a:outerShdw>
          </a:effectLst>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100">
                <a:solidFill>
                  <a:schemeClr val="lt1"/>
                </a:solidFill>
                <a:latin typeface="Spectral"/>
                <a:ea typeface="Spectral"/>
                <a:cs typeface="Spectral"/>
                <a:sym typeface="Spectral"/>
              </a:rPr>
              <a:t>Gravitational Impact of the Death Star on Endor and Earth-like planets</a:t>
            </a:r>
            <a:endParaRPr sz="3100">
              <a:solidFill>
                <a:schemeClr val="lt1"/>
              </a:solidFill>
              <a:latin typeface="Spectral"/>
              <a:ea typeface="Spectral"/>
              <a:cs typeface="Spectral"/>
              <a:sym typeface="Spectral"/>
            </a:endParaRPr>
          </a:p>
        </p:txBody>
      </p:sp>
      <p:sp>
        <p:nvSpPr>
          <p:cNvPr id="57" name="Google Shape;57;p14"/>
          <p:cNvSpPr txBox="1"/>
          <p:nvPr>
            <p:ph idx="1" type="subTitle"/>
          </p:nvPr>
        </p:nvSpPr>
        <p:spPr>
          <a:xfrm>
            <a:off x="311700" y="2896700"/>
            <a:ext cx="8520600" cy="1940700"/>
          </a:xfrm>
          <a:prstGeom prst="rect">
            <a:avLst/>
          </a:prstGeom>
          <a:noFill/>
          <a:ln>
            <a:noFill/>
          </a:ln>
          <a:effectLst>
            <a:outerShdw blurRad="114300" rotWithShape="0" algn="bl" dir="5400000" dist="57150">
              <a:srgbClr val="000000">
                <a:alpha val="49803"/>
              </a:srgbClr>
            </a:outerShdw>
          </a:effectLst>
        </p:spPr>
        <p:txBody>
          <a:bodyPr anchorCtr="0" anchor="t" bIns="91425" lIns="91425" spcFirstLastPara="1" rIns="91425" wrap="square" tIns="91425">
            <a:normAutofit lnSpcReduction="10000"/>
          </a:bodyPr>
          <a:lstStyle/>
          <a:p>
            <a:pPr indent="0" lvl="0" marL="0" rtl="0" algn="ctr">
              <a:lnSpc>
                <a:spcPct val="100000"/>
              </a:lnSpc>
              <a:spcBef>
                <a:spcPts val="0"/>
              </a:spcBef>
              <a:spcAft>
                <a:spcPts val="0"/>
              </a:spcAft>
              <a:buSzPts val="2800"/>
              <a:buNone/>
            </a:pPr>
            <a:r>
              <a:rPr lang="en" sz="1300">
                <a:solidFill>
                  <a:schemeClr val="lt1"/>
                </a:solidFill>
                <a:latin typeface="Montserrat ExtraLight"/>
                <a:ea typeface="Montserrat ExtraLight"/>
                <a:cs typeface="Montserrat ExtraLight"/>
                <a:sym typeface="Montserrat ExtraLight"/>
              </a:rPr>
              <a:t>By</a:t>
            </a:r>
            <a:r>
              <a:rPr lang="en" sz="1300">
                <a:solidFill>
                  <a:schemeClr val="lt1"/>
                </a:solidFill>
                <a:latin typeface="Montserrat ExtraLight"/>
                <a:ea typeface="Montserrat ExtraLight"/>
                <a:cs typeface="Montserrat ExtraLight"/>
                <a:sym typeface="Montserrat ExtraLight"/>
              </a:rPr>
              <a:t>:</a:t>
            </a:r>
            <a:r>
              <a:rPr lang="en" sz="2400">
                <a:solidFill>
                  <a:schemeClr val="lt1"/>
                </a:solidFill>
                <a:latin typeface="Montserrat ExtraLight"/>
                <a:ea typeface="Montserrat ExtraLight"/>
                <a:cs typeface="Montserrat ExtraLight"/>
                <a:sym typeface="Montserrat ExtraLight"/>
              </a:rPr>
              <a:t> Simon Tebeck</a:t>
            </a:r>
            <a:r>
              <a:rPr lang="en" sz="2400">
                <a:solidFill>
                  <a:schemeClr val="lt1"/>
                </a:solidFill>
                <a:latin typeface="Montserrat ExtraLight"/>
                <a:ea typeface="Montserrat ExtraLight"/>
                <a:cs typeface="Montserrat ExtraLight"/>
                <a:sym typeface="Montserrat ExtraLight"/>
              </a:rPr>
              <a:t>, </a:t>
            </a:r>
            <a:r>
              <a:rPr lang="en" sz="2400">
                <a:solidFill>
                  <a:schemeClr val="lt1"/>
                </a:solidFill>
                <a:latin typeface="Montserrat ExtraLight"/>
                <a:ea typeface="Montserrat ExtraLight"/>
                <a:cs typeface="Montserrat ExtraLight"/>
                <a:sym typeface="Montserrat ExtraLight"/>
              </a:rPr>
              <a:t>Pranav Gupta</a:t>
            </a:r>
            <a:endParaRPr sz="2400">
              <a:solidFill>
                <a:schemeClr val="lt1"/>
              </a:solidFill>
              <a:latin typeface="Montserrat ExtraLight"/>
              <a:ea typeface="Montserrat ExtraLight"/>
              <a:cs typeface="Montserrat ExtraLight"/>
              <a:sym typeface="Montserrat ExtraLight"/>
            </a:endParaRPr>
          </a:p>
          <a:p>
            <a:pPr indent="0" lvl="0" marL="0" rtl="0" algn="ctr">
              <a:spcBef>
                <a:spcPts val="0"/>
              </a:spcBef>
              <a:spcAft>
                <a:spcPts val="0"/>
              </a:spcAft>
              <a:buClr>
                <a:schemeClr val="dk1"/>
              </a:buClr>
              <a:buSzPts val="2800"/>
              <a:buFont typeface="Arial"/>
              <a:buNone/>
            </a:pPr>
            <a:r>
              <a:rPr lang="en" sz="1300">
                <a:solidFill>
                  <a:schemeClr val="lt1"/>
                </a:solidFill>
                <a:latin typeface="Montserrat ExtraLight"/>
                <a:ea typeface="Montserrat ExtraLight"/>
                <a:cs typeface="Montserrat ExtraLight"/>
                <a:sym typeface="Montserrat ExtraLight"/>
              </a:rPr>
              <a:t>Team Name</a:t>
            </a:r>
            <a:r>
              <a:rPr lang="en" sz="1300">
                <a:solidFill>
                  <a:schemeClr val="lt1"/>
                </a:solidFill>
                <a:latin typeface="Montserrat ExtraLight"/>
                <a:ea typeface="Montserrat ExtraLight"/>
                <a:cs typeface="Montserrat ExtraLight"/>
                <a:sym typeface="Montserrat ExtraLight"/>
              </a:rPr>
              <a:t>:</a:t>
            </a:r>
            <a:r>
              <a:rPr lang="en" sz="2400">
                <a:solidFill>
                  <a:schemeClr val="lt1"/>
                </a:solidFill>
                <a:latin typeface="Montserrat ExtraLight"/>
                <a:ea typeface="Montserrat ExtraLight"/>
                <a:cs typeface="Montserrat ExtraLight"/>
                <a:sym typeface="Montserrat ExtraLight"/>
              </a:rPr>
              <a:t> The Skywalkers</a:t>
            </a:r>
            <a:endParaRPr sz="2400">
              <a:solidFill>
                <a:schemeClr val="lt1"/>
              </a:solidFill>
              <a:latin typeface="Montserrat ExtraLight"/>
              <a:ea typeface="Montserrat ExtraLight"/>
              <a:cs typeface="Montserrat ExtraLight"/>
              <a:sym typeface="Montserrat ExtraLight"/>
            </a:endParaRPr>
          </a:p>
          <a:p>
            <a:pPr indent="0" lvl="0" marL="0" rtl="0" algn="ctr">
              <a:spcBef>
                <a:spcPts val="0"/>
              </a:spcBef>
              <a:spcAft>
                <a:spcPts val="0"/>
              </a:spcAft>
              <a:buClr>
                <a:schemeClr val="dk1"/>
              </a:buClr>
              <a:buSzPts val="2800"/>
              <a:buFont typeface="Arial"/>
              <a:buNone/>
            </a:pPr>
            <a:r>
              <a:rPr lang="en" sz="1300">
                <a:solidFill>
                  <a:schemeClr val="lt1"/>
                </a:solidFill>
                <a:latin typeface="Montserrat ExtraLight"/>
                <a:ea typeface="Montserrat ExtraLight"/>
                <a:cs typeface="Montserrat ExtraLight"/>
                <a:sym typeface="Montserrat ExtraLight"/>
              </a:rPr>
              <a:t>PI</a:t>
            </a:r>
            <a:r>
              <a:rPr lang="en" sz="1300">
                <a:solidFill>
                  <a:schemeClr val="lt1"/>
                </a:solidFill>
                <a:latin typeface="Montserrat ExtraLight"/>
                <a:ea typeface="Montserrat ExtraLight"/>
                <a:cs typeface="Montserrat ExtraLight"/>
                <a:sym typeface="Montserrat ExtraLight"/>
              </a:rPr>
              <a:t>:</a:t>
            </a:r>
            <a:r>
              <a:rPr lang="en" sz="2400">
                <a:solidFill>
                  <a:schemeClr val="lt1"/>
                </a:solidFill>
                <a:latin typeface="Montserrat ExtraLight"/>
                <a:ea typeface="Montserrat ExtraLight"/>
                <a:cs typeface="Montserrat ExtraLight"/>
                <a:sym typeface="Montserrat ExtraLight"/>
              </a:rPr>
              <a:t> Prof. Oliver Beckstein</a:t>
            </a:r>
            <a:endParaRPr sz="2400">
              <a:solidFill>
                <a:schemeClr val="lt1"/>
              </a:solidFill>
              <a:latin typeface="Montserrat ExtraLight"/>
              <a:ea typeface="Montserrat ExtraLight"/>
              <a:cs typeface="Montserrat ExtraLight"/>
              <a:sym typeface="Montserrat ExtraLight"/>
            </a:endParaRPr>
          </a:p>
          <a:p>
            <a:pPr indent="0" lvl="0" marL="0" rtl="0" algn="ctr">
              <a:spcBef>
                <a:spcPts val="0"/>
              </a:spcBef>
              <a:spcAft>
                <a:spcPts val="0"/>
              </a:spcAft>
              <a:buClr>
                <a:schemeClr val="dk1"/>
              </a:buClr>
              <a:buSzPts val="2800"/>
              <a:buFont typeface="Arial"/>
              <a:buNone/>
            </a:pPr>
            <a:r>
              <a:t/>
            </a:r>
            <a:endParaRPr sz="2400">
              <a:solidFill>
                <a:schemeClr val="lt1"/>
              </a:solidFill>
              <a:latin typeface="Montserrat ExtraLight"/>
              <a:ea typeface="Montserrat ExtraLight"/>
              <a:cs typeface="Montserrat ExtraLight"/>
              <a:sym typeface="Montserrat ExtraLight"/>
            </a:endParaRPr>
          </a:p>
          <a:p>
            <a:pPr indent="0" lvl="0" marL="0" rtl="0" algn="ctr">
              <a:spcBef>
                <a:spcPts val="0"/>
              </a:spcBef>
              <a:spcAft>
                <a:spcPts val="0"/>
              </a:spcAft>
              <a:buClr>
                <a:schemeClr val="dk1"/>
              </a:buClr>
              <a:buSzPts val="2800"/>
              <a:buFont typeface="Arial"/>
              <a:buNone/>
            </a:pPr>
            <a:r>
              <a:rPr lang="en" sz="2400">
                <a:solidFill>
                  <a:schemeClr val="lt1"/>
                </a:solidFill>
                <a:latin typeface="Montserrat ExtraLight"/>
                <a:ea typeface="Montserrat ExtraLight"/>
                <a:cs typeface="Montserrat ExtraLight"/>
                <a:sym typeface="Montserrat ExtraLight"/>
              </a:rPr>
              <a:t>https://github.com/Py4Phy/final-2024-the-skywalkers</a:t>
            </a:r>
            <a:endParaRPr sz="2400">
              <a:solidFill>
                <a:schemeClr val="lt1"/>
              </a:solidFill>
              <a:latin typeface="Montserrat ExtraLight"/>
              <a:ea typeface="Montserrat ExtraLight"/>
              <a:cs typeface="Montserrat ExtraLight"/>
              <a:sym typeface="Montserrat ExtraLight"/>
            </a:endParaRPr>
          </a:p>
        </p:txBody>
      </p:sp>
      <p:sp>
        <p:nvSpPr>
          <p:cNvPr id="58" name="Google Shape;58;p14"/>
          <p:cNvSpPr txBox="1"/>
          <p:nvPr/>
        </p:nvSpPr>
        <p:spPr>
          <a:xfrm>
            <a:off x="649900" y="2110050"/>
            <a:ext cx="7980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999999"/>
                </a:solidFill>
              </a:rPr>
              <a:t>A Scientific Exploration Using Newtonian Mechanics</a:t>
            </a:r>
            <a:endParaRPr sz="1800">
              <a:solidFill>
                <a:srgbClr val="99999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7" name="Shape 117"/>
        <p:cNvGrpSpPr/>
        <p:nvPr/>
      </p:nvGrpSpPr>
      <p:grpSpPr>
        <a:xfrm>
          <a:off x="0" y="0"/>
          <a:ext cx="0" cy="0"/>
          <a:chOff x="0" y="0"/>
          <a:chExt cx="0" cy="0"/>
        </a:xfrm>
      </p:grpSpPr>
      <p:sp>
        <p:nvSpPr>
          <p:cNvPr id="118" name="Google Shape;118;p23"/>
          <p:cNvSpPr txBox="1"/>
          <p:nvPr/>
        </p:nvSpPr>
        <p:spPr>
          <a:xfrm>
            <a:off x="366150" y="1199350"/>
            <a:ext cx="8411700" cy="9465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0"/>
              </a:spcBef>
              <a:spcAft>
                <a:spcPts val="0"/>
              </a:spcAft>
              <a:buClr>
                <a:schemeClr val="lt1"/>
              </a:buClr>
              <a:buSzPts val="1500"/>
              <a:buAutoNum type="arabicPeriod"/>
            </a:pPr>
            <a:r>
              <a:rPr lang="en" sz="1500">
                <a:solidFill>
                  <a:schemeClr val="lt1"/>
                </a:solidFill>
              </a:rPr>
              <a:t>Dome, T., et al.: Mini-Quenching of z = 4 − 8 Galaxies by Bursty Star Formation. arXiv:2305.07066v2</a:t>
            </a:r>
            <a:endParaRPr sz="1500">
              <a:solidFill>
                <a:schemeClr val="lt1"/>
              </a:solidFill>
            </a:endParaRPr>
          </a:p>
          <a:p>
            <a:pPr indent="-323850" lvl="0" marL="457200" rtl="0" algn="l">
              <a:lnSpc>
                <a:spcPct val="115000"/>
              </a:lnSpc>
              <a:spcBef>
                <a:spcPts val="0"/>
              </a:spcBef>
              <a:spcAft>
                <a:spcPts val="0"/>
              </a:spcAft>
              <a:buClr>
                <a:schemeClr val="lt1"/>
              </a:buClr>
              <a:buSzPts val="1500"/>
              <a:buAutoNum type="arabicPeriod"/>
            </a:pPr>
            <a:r>
              <a:t/>
            </a:r>
            <a:endParaRPr sz="1500">
              <a:solidFill>
                <a:schemeClr val="lt1"/>
              </a:solidFill>
            </a:endParaRPr>
          </a:p>
        </p:txBody>
      </p:sp>
      <p:sp>
        <p:nvSpPr>
          <p:cNvPr id="119" name="Google Shape;119;p23"/>
          <p:cNvSpPr txBox="1"/>
          <p:nvPr/>
        </p:nvSpPr>
        <p:spPr>
          <a:xfrm>
            <a:off x="909200" y="367075"/>
            <a:ext cx="4209600" cy="5157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0"/>
              </a:spcBef>
              <a:spcAft>
                <a:spcPts val="400"/>
              </a:spcAft>
              <a:buNone/>
            </a:pPr>
            <a:r>
              <a:rPr b="1" lang="en" sz="2150">
                <a:solidFill>
                  <a:srgbClr val="ECECEC"/>
                </a:solidFill>
                <a:highlight>
                  <a:schemeClr val="dk1"/>
                </a:highlight>
                <a:latin typeface="Times New Roman"/>
                <a:ea typeface="Times New Roman"/>
                <a:cs typeface="Times New Roman"/>
                <a:sym typeface="Times New Roman"/>
              </a:rPr>
              <a:t>Acknowledgement</a:t>
            </a:r>
            <a:endParaRPr sz="2300">
              <a:solidFill>
                <a:schemeClr val="dk2"/>
              </a:solidFill>
              <a:highlight>
                <a:schemeClr val="dk1"/>
              </a:highlight>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3" name="Shape 123"/>
        <p:cNvGrpSpPr/>
        <p:nvPr/>
      </p:nvGrpSpPr>
      <p:grpSpPr>
        <a:xfrm>
          <a:off x="0" y="0"/>
          <a:ext cx="0" cy="0"/>
          <a:chOff x="0" y="0"/>
          <a:chExt cx="0" cy="0"/>
        </a:xfrm>
      </p:grpSpPr>
      <p:sp>
        <p:nvSpPr>
          <p:cNvPr id="124" name="Google Shape;124;p24"/>
          <p:cNvSpPr txBox="1"/>
          <p:nvPr/>
        </p:nvSpPr>
        <p:spPr>
          <a:xfrm>
            <a:off x="366150" y="1199350"/>
            <a:ext cx="8411700" cy="9465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0"/>
              </a:spcBef>
              <a:spcAft>
                <a:spcPts val="0"/>
              </a:spcAft>
              <a:buClr>
                <a:schemeClr val="lt1"/>
              </a:buClr>
              <a:buSzPts val="1500"/>
              <a:buAutoNum type="arabicPeriod"/>
            </a:pPr>
            <a:r>
              <a:rPr lang="en" sz="1500">
                <a:solidFill>
                  <a:schemeClr val="lt1"/>
                </a:solidFill>
              </a:rPr>
              <a:t>Dome, T., et al.: Mini-Quenching of z = 4 − 8 Galaxies by Bursty Star Formation. arXiv:2305.07066v2</a:t>
            </a:r>
            <a:endParaRPr sz="1500">
              <a:solidFill>
                <a:schemeClr val="lt1"/>
              </a:solidFill>
            </a:endParaRPr>
          </a:p>
          <a:p>
            <a:pPr indent="-323850" lvl="0" marL="457200" rtl="0" algn="l">
              <a:lnSpc>
                <a:spcPct val="115000"/>
              </a:lnSpc>
              <a:spcBef>
                <a:spcPts val="0"/>
              </a:spcBef>
              <a:spcAft>
                <a:spcPts val="0"/>
              </a:spcAft>
              <a:buClr>
                <a:schemeClr val="lt1"/>
              </a:buClr>
              <a:buSzPts val="1500"/>
              <a:buAutoNum type="arabicPeriod"/>
            </a:pPr>
            <a:r>
              <a:t/>
            </a:r>
            <a:endParaRPr sz="1500">
              <a:solidFill>
                <a:schemeClr val="lt1"/>
              </a:solidFill>
            </a:endParaRPr>
          </a:p>
        </p:txBody>
      </p:sp>
      <p:sp>
        <p:nvSpPr>
          <p:cNvPr id="125" name="Google Shape;125;p24"/>
          <p:cNvSpPr txBox="1"/>
          <p:nvPr/>
        </p:nvSpPr>
        <p:spPr>
          <a:xfrm>
            <a:off x="909200" y="367075"/>
            <a:ext cx="4209600" cy="5157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0"/>
              </a:spcBef>
              <a:spcAft>
                <a:spcPts val="400"/>
              </a:spcAft>
              <a:buNone/>
            </a:pPr>
            <a:r>
              <a:rPr b="1" lang="en" sz="2150">
                <a:solidFill>
                  <a:srgbClr val="ECECEC"/>
                </a:solidFill>
                <a:highlight>
                  <a:schemeClr val="dk1"/>
                </a:highlight>
                <a:latin typeface="Times New Roman"/>
                <a:ea typeface="Times New Roman"/>
                <a:cs typeface="Times New Roman"/>
                <a:sym typeface="Times New Roman"/>
              </a:rPr>
              <a:t>References</a:t>
            </a:r>
            <a:endParaRPr sz="2300">
              <a:solidFill>
                <a:schemeClr val="dk2"/>
              </a:solidFill>
              <a:highlight>
                <a:schemeClr val="dk1"/>
              </a:highlight>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5"/>
          <p:cNvPicPr preferRelativeResize="0"/>
          <p:nvPr/>
        </p:nvPicPr>
        <p:blipFill rotWithShape="1">
          <a:blip r:embed="rId3">
            <a:alphaModFix/>
          </a:blip>
          <a:srcRect b="0" l="0" r="0" t="0"/>
          <a:stretch/>
        </p:blipFill>
        <p:spPr>
          <a:xfrm>
            <a:off x="450487" y="152400"/>
            <a:ext cx="8243026" cy="4991100"/>
          </a:xfrm>
          <a:prstGeom prst="rect">
            <a:avLst/>
          </a:prstGeom>
          <a:noFill/>
          <a:ln>
            <a:noFill/>
          </a:ln>
        </p:spPr>
      </p:pic>
      <p:sp>
        <p:nvSpPr>
          <p:cNvPr id="132" name="Google Shape;132;p25"/>
          <p:cNvSpPr txBox="1"/>
          <p:nvPr/>
        </p:nvSpPr>
        <p:spPr>
          <a:xfrm>
            <a:off x="3305575" y="3244425"/>
            <a:ext cx="3478800" cy="985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200"/>
              <a:buFont typeface="Arial"/>
              <a:buNone/>
            </a:pPr>
            <a:r>
              <a:rPr b="1" i="1" lang="en" sz="5200" u="none" cap="none" strike="noStrike">
                <a:solidFill>
                  <a:schemeClr val="lt1"/>
                </a:solidFill>
                <a:latin typeface="Arial"/>
                <a:ea typeface="Arial"/>
                <a:cs typeface="Arial"/>
                <a:sym typeface="Arial"/>
              </a:rPr>
              <a:t>Questions</a:t>
            </a:r>
            <a:endParaRPr b="1" i="1" sz="5200" u="none" cap="none" strike="noStrike">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6"/>
          <p:cNvPicPr preferRelativeResize="0"/>
          <p:nvPr/>
        </p:nvPicPr>
        <p:blipFill rotWithShape="1">
          <a:blip r:embed="rId3">
            <a:alphaModFix/>
          </a:blip>
          <a:srcRect b="0" l="0" r="0" t="0"/>
          <a:stretch/>
        </p:blipFill>
        <p:spPr>
          <a:xfrm>
            <a:off x="381900" y="0"/>
            <a:ext cx="8380201"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2" name="Shape 62"/>
        <p:cNvGrpSpPr/>
        <p:nvPr/>
      </p:nvGrpSpPr>
      <p:grpSpPr>
        <a:xfrm>
          <a:off x="0" y="0"/>
          <a:ext cx="0" cy="0"/>
          <a:chOff x="0" y="0"/>
          <a:chExt cx="0" cy="0"/>
        </a:xfrm>
      </p:grpSpPr>
      <p:sp>
        <p:nvSpPr>
          <p:cNvPr id="63" name="Google Shape;63;p15"/>
          <p:cNvSpPr txBox="1"/>
          <p:nvPr/>
        </p:nvSpPr>
        <p:spPr>
          <a:xfrm>
            <a:off x="230575" y="2108150"/>
            <a:ext cx="7944000" cy="22350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50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Problem Statement: Investigate the gravitational impact of the Death Star on nearby celestial bodies like Earth and Endor.</a:t>
            </a:r>
            <a:br>
              <a:rPr lang="en" sz="1200">
                <a:solidFill>
                  <a:srgbClr val="ECECEC"/>
                </a:solidFill>
                <a:latin typeface="Roboto"/>
                <a:ea typeface="Roboto"/>
                <a:cs typeface="Roboto"/>
                <a:sym typeface="Roboto"/>
              </a:rPr>
            </a:br>
            <a:endParaRPr sz="1200">
              <a:solidFill>
                <a:srgbClr val="ECECEC"/>
              </a:solidFill>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Equations Used:</a:t>
            </a:r>
            <a:br>
              <a:rPr lang="en" sz="1200">
                <a:solidFill>
                  <a:srgbClr val="ECECEC"/>
                </a:solidFill>
                <a:latin typeface="Roboto"/>
                <a:ea typeface="Roboto"/>
                <a:cs typeface="Roboto"/>
                <a:sym typeface="Roboto"/>
              </a:rPr>
            </a:br>
            <a:r>
              <a:rPr lang="en" sz="1200">
                <a:solidFill>
                  <a:srgbClr val="ECECEC"/>
                </a:solidFill>
                <a:latin typeface="Roboto"/>
                <a:ea typeface="Roboto"/>
                <a:cs typeface="Roboto"/>
                <a:sym typeface="Roboto"/>
              </a:rPr>
              <a:t>Newton's Law of Universal Gravitation: F= GMm/r^2</a:t>
            </a:r>
            <a:br>
              <a:rPr lang="en" sz="1200">
                <a:solidFill>
                  <a:srgbClr val="ECECEC"/>
                </a:solidFill>
                <a:latin typeface="Roboto"/>
                <a:ea typeface="Roboto"/>
                <a:cs typeface="Roboto"/>
                <a:sym typeface="Roboto"/>
              </a:rPr>
            </a:br>
            <a:r>
              <a:rPr lang="en" sz="1200">
                <a:solidFill>
                  <a:srgbClr val="ECECEC"/>
                </a:solidFill>
                <a:latin typeface="Roboto"/>
                <a:ea typeface="Roboto"/>
                <a:cs typeface="Roboto"/>
                <a:sym typeface="Roboto"/>
              </a:rPr>
              <a:t>Equations of Motion for Circular Orbits: F = ma</a:t>
            </a:r>
            <a:br>
              <a:rPr lang="en" sz="1200">
                <a:solidFill>
                  <a:srgbClr val="ECECEC"/>
                </a:solidFill>
                <a:latin typeface="Roboto"/>
                <a:ea typeface="Roboto"/>
                <a:cs typeface="Roboto"/>
                <a:sym typeface="Roboto"/>
              </a:rPr>
            </a:br>
            <a:endParaRPr sz="1200">
              <a:solidFill>
                <a:srgbClr val="ECECEC"/>
              </a:solidFill>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Motivation: Understanding these effects is crucial for predicting potential real-world outcomes in similar massive body interactions within a planetary system.</a:t>
            </a:r>
            <a:br>
              <a:rPr lang="en" sz="1200">
                <a:solidFill>
                  <a:srgbClr val="ECECEC"/>
                </a:solidFill>
                <a:latin typeface="Roboto"/>
                <a:ea typeface="Roboto"/>
                <a:cs typeface="Roboto"/>
                <a:sym typeface="Roboto"/>
              </a:rPr>
            </a:br>
            <a:endParaRPr sz="900">
              <a:solidFill>
                <a:schemeClr val="lt1"/>
              </a:solidFill>
            </a:endParaRPr>
          </a:p>
        </p:txBody>
      </p:sp>
      <p:sp>
        <p:nvSpPr>
          <p:cNvPr id="64" name="Google Shape;64;p15"/>
          <p:cNvSpPr txBox="1"/>
          <p:nvPr/>
        </p:nvSpPr>
        <p:spPr>
          <a:xfrm>
            <a:off x="646625" y="353900"/>
            <a:ext cx="4209600" cy="5157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0"/>
              </a:spcBef>
              <a:spcAft>
                <a:spcPts val="400"/>
              </a:spcAft>
              <a:buNone/>
            </a:pPr>
            <a:r>
              <a:rPr b="1" lang="en" sz="2150">
                <a:solidFill>
                  <a:srgbClr val="ECECEC"/>
                </a:solidFill>
                <a:latin typeface="Times New Roman"/>
                <a:ea typeface="Times New Roman"/>
                <a:cs typeface="Times New Roman"/>
                <a:sym typeface="Times New Roman"/>
              </a:rPr>
              <a:t>Background</a:t>
            </a:r>
            <a:endParaRPr sz="2300">
              <a:solidFill>
                <a:schemeClr val="dk2"/>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8" name="Shape 68"/>
        <p:cNvGrpSpPr/>
        <p:nvPr/>
      </p:nvGrpSpPr>
      <p:grpSpPr>
        <a:xfrm>
          <a:off x="0" y="0"/>
          <a:ext cx="0" cy="0"/>
          <a:chOff x="0" y="0"/>
          <a:chExt cx="0" cy="0"/>
        </a:xfrm>
      </p:grpSpPr>
      <p:sp>
        <p:nvSpPr>
          <p:cNvPr id="69" name="Google Shape;69;p16"/>
          <p:cNvSpPr txBox="1"/>
          <p:nvPr/>
        </p:nvSpPr>
        <p:spPr>
          <a:xfrm>
            <a:off x="268075" y="1326925"/>
            <a:ext cx="8256600" cy="22611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50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Algorithms: Velocity Verlet Integration for accurate motion simulation.</a:t>
            </a:r>
            <a:br>
              <a:rPr lang="en" sz="1200">
                <a:solidFill>
                  <a:srgbClr val="ECECEC"/>
                </a:solidFill>
                <a:latin typeface="Roboto"/>
                <a:ea typeface="Roboto"/>
                <a:cs typeface="Roboto"/>
                <a:sym typeface="Roboto"/>
              </a:rPr>
            </a:br>
            <a:endParaRPr sz="1200">
              <a:solidFill>
                <a:srgbClr val="ECECEC"/>
              </a:solidFill>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Libraries Used:</a:t>
            </a:r>
            <a:br>
              <a:rPr lang="en" sz="1200">
                <a:solidFill>
                  <a:srgbClr val="ECECEC"/>
                </a:solidFill>
                <a:latin typeface="Roboto"/>
                <a:ea typeface="Roboto"/>
                <a:cs typeface="Roboto"/>
                <a:sym typeface="Roboto"/>
              </a:rPr>
            </a:br>
            <a:r>
              <a:rPr lang="en" sz="1200">
                <a:solidFill>
                  <a:srgbClr val="ECECEC"/>
                </a:solidFill>
                <a:latin typeface="Roboto"/>
                <a:ea typeface="Roboto"/>
                <a:cs typeface="Roboto"/>
                <a:sym typeface="Roboto"/>
              </a:rPr>
              <a:t>NumPy for numerical operations.</a:t>
            </a:r>
            <a:br>
              <a:rPr lang="en" sz="1200">
                <a:solidFill>
                  <a:srgbClr val="ECECEC"/>
                </a:solidFill>
                <a:latin typeface="Roboto"/>
                <a:ea typeface="Roboto"/>
                <a:cs typeface="Roboto"/>
                <a:sym typeface="Roboto"/>
              </a:rPr>
            </a:br>
            <a:r>
              <a:rPr lang="en" sz="1200">
                <a:solidFill>
                  <a:srgbClr val="ECECEC"/>
                </a:solidFill>
                <a:latin typeface="Roboto"/>
                <a:ea typeface="Roboto"/>
                <a:cs typeface="Roboto"/>
                <a:sym typeface="Roboto"/>
              </a:rPr>
              <a:t>Matplotlib for plotting and animations.</a:t>
            </a:r>
            <a:br>
              <a:rPr lang="en" sz="1200">
                <a:solidFill>
                  <a:srgbClr val="ECECEC"/>
                </a:solidFill>
                <a:latin typeface="Roboto"/>
                <a:ea typeface="Roboto"/>
                <a:cs typeface="Roboto"/>
                <a:sym typeface="Roboto"/>
              </a:rPr>
            </a:br>
            <a:endParaRPr sz="1200">
              <a:solidFill>
                <a:srgbClr val="ECECEC"/>
              </a:solidFill>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Flow Diagram:</a:t>
            </a:r>
            <a:br>
              <a:rPr lang="en" sz="1200">
                <a:solidFill>
                  <a:srgbClr val="ECECEC"/>
                </a:solidFill>
                <a:latin typeface="Roboto"/>
                <a:ea typeface="Roboto"/>
                <a:cs typeface="Roboto"/>
                <a:sym typeface="Roboto"/>
              </a:rPr>
            </a:br>
            <a:r>
              <a:rPr lang="en" sz="1200">
                <a:solidFill>
                  <a:srgbClr val="ECECEC"/>
                </a:solidFill>
                <a:latin typeface="Roboto"/>
                <a:ea typeface="Roboto"/>
                <a:cs typeface="Roboto"/>
                <a:sym typeface="Roboto"/>
              </a:rPr>
              <a:t>Initialization → Calculate Forces → Integrate Motion → Update Positions → Repeat</a:t>
            </a:r>
            <a:endParaRPr sz="1200">
              <a:solidFill>
                <a:srgbClr val="ECECEC"/>
              </a:solidFill>
              <a:latin typeface="Roboto"/>
              <a:ea typeface="Roboto"/>
              <a:cs typeface="Roboto"/>
              <a:sym typeface="Roboto"/>
            </a:endParaRPr>
          </a:p>
          <a:p>
            <a:pPr indent="0" lvl="0" marL="457200" rtl="0" algn="l">
              <a:lnSpc>
                <a:spcPct val="115000"/>
              </a:lnSpc>
              <a:spcBef>
                <a:spcPts val="1500"/>
              </a:spcBef>
              <a:spcAft>
                <a:spcPts val="1500"/>
              </a:spcAft>
              <a:buNone/>
            </a:pPr>
            <a:r>
              <a:t/>
            </a:r>
            <a:endParaRPr sz="1200">
              <a:solidFill>
                <a:srgbClr val="ECECEC"/>
              </a:solidFill>
              <a:latin typeface="Roboto"/>
              <a:ea typeface="Roboto"/>
              <a:cs typeface="Roboto"/>
              <a:sym typeface="Roboto"/>
            </a:endParaRPr>
          </a:p>
        </p:txBody>
      </p:sp>
      <p:sp>
        <p:nvSpPr>
          <p:cNvPr id="70" name="Google Shape;70;p16"/>
          <p:cNvSpPr txBox="1"/>
          <p:nvPr/>
        </p:nvSpPr>
        <p:spPr>
          <a:xfrm>
            <a:off x="646625" y="353900"/>
            <a:ext cx="4209600" cy="5157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0"/>
              </a:spcBef>
              <a:spcAft>
                <a:spcPts val="400"/>
              </a:spcAft>
              <a:buNone/>
            </a:pPr>
            <a:r>
              <a:rPr b="1" lang="en" sz="2150">
                <a:solidFill>
                  <a:srgbClr val="ECECEC"/>
                </a:solidFill>
                <a:latin typeface="Times New Roman"/>
                <a:ea typeface="Times New Roman"/>
                <a:cs typeface="Times New Roman"/>
                <a:sym typeface="Times New Roman"/>
              </a:rPr>
              <a:t>Methods</a:t>
            </a:r>
            <a:endParaRPr sz="2300">
              <a:solidFill>
                <a:schemeClr val="dk2"/>
              </a:solidFill>
              <a:latin typeface="Times New Roman"/>
              <a:ea typeface="Times New Roman"/>
              <a:cs typeface="Times New Roman"/>
              <a:sym typeface="Times New Roman"/>
            </a:endParaRPr>
          </a:p>
        </p:txBody>
      </p:sp>
      <p:pic>
        <p:nvPicPr>
          <p:cNvPr id="71" name="Google Shape;71;p16"/>
          <p:cNvPicPr preferRelativeResize="0"/>
          <p:nvPr/>
        </p:nvPicPr>
        <p:blipFill>
          <a:blip r:embed="rId3">
            <a:alphaModFix/>
          </a:blip>
          <a:stretch>
            <a:fillRect/>
          </a:stretch>
        </p:blipFill>
        <p:spPr>
          <a:xfrm>
            <a:off x="152400" y="3740425"/>
            <a:ext cx="8839203" cy="688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5" name="Shape 75"/>
        <p:cNvGrpSpPr/>
        <p:nvPr/>
      </p:nvGrpSpPr>
      <p:grpSpPr>
        <a:xfrm>
          <a:off x="0" y="0"/>
          <a:ext cx="0" cy="0"/>
          <a:chOff x="0" y="0"/>
          <a:chExt cx="0" cy="0"/>
        </a:xfrm>
      </p:grpSpPr>
      <p:sp>
        <p:nvSpPr>
          <p:cNvPr id="76" name="Google Shape;76;p17"/>
          <p:cNvSpPr txBox="1"/>
          <p:nvPr/>
        </p:nvSpPr>
        <p:spPr>
          <a:xfrm>
            <a:off x="236825" y="1631250"/>
            <a:ext cx="8400300" cy="9405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50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Collected the required information form fan pages, </a:t>
            </a:r>
            <a:r>
              <a:rPr lang="en" sz="1200">
                <a:solidFill>
                  <a:srgbClr val="ECECEC"/>
                </a:solidFill>
                <a:latin typeface="Roboto"/>
                <a:ea typeface="Roboto"/>
                <a:cs typeface="Roboto"/>
                <a:sym typeface="Roboto"/>
              </a:rPr>
              <a:t>reddit</a:t>
            </a:r>
            <a:r>
              <a:rPr lang="en" sz="1200">
                <a:solidFill>
                  <a:srgbClr val="ECECEC"/>
                </a:solidFill>
                <a:latin typeface="Roboto"/>
                <a:ea typeface="Roboto"/>
                <a:cs typeface="Roboto"/>
                <a:sym typeface="Roboto"/>
              </a:rPr>
              <a:t> and </a:t>
            </a:r>
            <a:r>
              <a:rPr lang="en" sz="1200">
                <a:solidFill>
                  <a:srgbClr val="ECECEC"/>
                </a:solidFill>
                <a:latin typeface="Roboto"/>
                <a:ea typeface="Roboto"/>
                <a:cs typeface="Roboto"/>
                <a:sym typeface="Roboto"/>
              </a:rPr>
              <a:t>publicly</a:t>
            </a:r>
            <a:r>
              <a:rPr lang="en" sz="1200">
                <a:solidFill>
                  <a:srgbClr val="ECECEC"/>
                </a:solidFill>
                <a:latin typeface="Roboto"/>
                <a:ea typeface="Roboto"/>
                <a:cs typeface="Roboto"/>
                <a:sym typeface="Roboto"/>
              </a:rPr>
              <a:t> available data for Masses, distances,</a:t>
            </a:r>
            <a:endParaRPr sz="1200">
              <a:solidFill>
                <a:srgbClr val="ECECEC"/>
              </a:solidFill>
              <a:latin typeface="Roboto"/>
              <a:ea typeface="Roboto"/>
              <a:cs typeface="Roboto"/>
              <a:sym typeface="Roboto"/>
            </a:endParaRPr>
          </a:p>
          <a:p>
            <a:pPr indent="0" lvl="0" marL="457200" rtl="0" algn="l">
              <a:lnSpc>
                <a:spcPct val="115000"/>
              </a:lnSpc>
              <a:spcBef>
                <a:spcPts val="1500"/>
              </a:spcBef>
              <a:spcAft>
                <a:spcPts val="1500"/>
              </a:spcAft>
              <a:buNone/>
            </a:pPr>
            <a:br>
              <a:rPr lang="en" sz="1200">
                <a:solidFill>
                  <a:srgbClr val="ECECEC"/>
                </a:solidFill>
                <a:latin typeface="Roboto"/>
                <a:ea typeface="Roboto"/>
                <a:cs typeface="Roboto"/>
                <a:sym typeface="Roboto"/>
              </a:rPr>
            </a:br>
            <a:endParaRPr sz="900">
              <a:solidFill>
                <a:schemeClr val="lt1"/>
              </a:solidFill>
            </a:endParaRPr>
          </a:p>
        </p:txBody>
      </p:sp>
      <p:sp>
        <p:nvSpPr>
          <p:cNvPr id="77" name="Google Shape;77;p17"/>
          <p:cNvSpPr txBox="1"/>
          <p:nvPr/>
        </p:nvSpPr>
        <p:spPr>
          <a:xfrm>
            <a:off x="646625" y="353900"/>
            <a:ext cx="4209600" cy="5157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0"/>
              </a:spcBef>
              <a:spcAft>
                <a:spcPts val="400"/>
              </a:spcAft>
              <a:buNone/>
            </a:pPr>
            <a:r>
              <a:rPr b="1" lang="en" sz="2150">
                <a:solidFill>
                  <a:srgbClr val="ECECEC"/>
                </a:solidFill>
                <a:latin typeface="Times New Roman"/>
                <a:ea typeface="Times New Roman"/>
                <a:cs typeface="Times New Roman"/>
                <a:sym typeface="Times New Roman"/>
              </a:rPr>
              <a:t>Results - Task 1 (Data Collection)</a:t>
            </a:r>
            <a:endParaRPr sz="2300">
              <a:solidFill>
                <a:schemeClr val="dk2"/>
              </a:solidFill>
              <a:latin typeface="Times New Roman"/>
              <a:ea typeface="Times New Roman"/>
              <a:cs typeface="Times New Roman"/>
              <a:sym typeface="Times New Roman"/>
            </a:endParaRPr>
          </a:p>
        </p:txBody>
      </p:sp>
      <p:pic>
        <p:nvPicPr>
          <p:cNvPr id="78" name="Google Shape;78;p17"/>
          <p:cNvPicPr preferRelativeResize="0"/>
          <p:nvPr/>
        </p:nvPicPr>
        <p:blipFill>
          <a:blip r:embed="rId3">
            <a:alphaModFix/>
          </a:blip>
          <a:stretch>
            <a:fillRect/>
          </a:stretch>
        </p:blipFill>
        <p:spPr>
          <a:xfrm>
            <a:off x="0" y="2847215"/>
            <a:ext cx="9144002" cy="226142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2" name="Shape 82"/>
        <p:cNvGrpSpPr/>
        <p:nvPr/>
      </p:nvGrpSpPr>
      <p:grpSpPr>
        <a:xfrm>
          <a:off x="0" y="0"/>
          <a:ext cx="0" cy="0"/>
          <a:chOff x="0" y="0"/>
          <a:chExt cx="0" cy="0"/>
        </a:xfrm>
      </p:grpSpPr>
      <p:sp>
        <p:nvSpPr>
          <p:cNvPr id="83" name="Google Shape;83;p18"/>
          <p:cNvSpPr txBox="1"/>
          <p:nvPr/>
        </p:nvSpPr>
        <p:spPr>
          <a:xfrm>
            <a:off x="236825" y="1631250"/>
            <a:ext cx="3488100" cy="17901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50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The simulation demonstrates noticeable perturbations in Endor's orbit when influenced by the Death Star, whereas Earth's orbit remains relatively stable due to its greater distance and mass.</a:t>
            </a:r>
            <a:endParaRPr sz="1200">
              <a:solidFill>
                <a:srgbClr val="ECECEC"/>
              </a:solidFill>
              <a:latin typeface="Roboto"/>
              <a:ea typeface="Roboto"/>
              <a:cs typeface="Roboto"/>
              <a:sym typeface="Roboto"/>
            </a:endParaRPr>
          </a:p>
          <a:p>
            <a:pPr indent="0" lvl="0" marL="457200" rtl="0" algn="l">
              <a:lnSpc>
                <a:spcPct val="115000"/>
              </a:lnSpc>
              <a:spcBef>
                <a:spcPts val="1500"/>
              </a:spcBef>
              <a:spcAft>
                <a:spcPts val="1500"/>
              </a:spcAft>
              <a:buNone/>
            </a:pPr>
            <a:br>
              <a:rPr lang="en" sz="1200">
                <a:solidFill>
                  <a:srgbClr val="ECECEC"/>
                </a:solidFill>
                <a:latin typeface="Roboto"/>
                <a:ea typeface="Roboto"/>
                <a:cs typeface="Roboto"/>
                <a:sym typeface="Roboto"/>
              </a:rPr>
            </a:br>
            <a:endParaRPr sz="900">
              <a:solidFill>
                <a:schemeClr val="lt1"/>
              </a:solidFill>
            </a:endParaRPr>
          </a:p>
        </p:txBody>
      </p:sp>
      <p:sp>
        <p:nvSpPr>
          <p:cNvPr id="84" name="Google Shape;84;p18"/>
          <p:cNvSpPr txBox="1"/>
          <p:nvPr/>
        </p:nvSpPr>
        <p:spPr>
          <a:xfrm>
            <a:off x="646625" y="191425"/>
            <a:ext cx="6278100" cy="820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2150">
                <a:solidFill>
                  <a:srgbClr val="ECECEC"/>
                </a:solidFill>
                <a:latin typeface="Times New Roman"/>
                <a:ea typeface="Times New Roman"/>
                <a:cs typeface="Times New Roman"/>
                <a:sym typeface="Times New Roman"/>
              </a:rPr>
              <a:t>Orbital Effects of the Death Star</a:t>
            </a:r>
            <a:endParaRPr b="1" sz="2150">
              <a:solidFill>
                <a:srgbClr val="ECECEC"/>
              </a:solidFill>
              <a:latin typeface="Times New Roman"/>
              <a:ea typeface="Times New Roman"/>
              <a:cs typeface="Times New Roman"/>
              <a:sym typeface="Times New Roman"/>
            </a:endParaRPr>
          </a:p>
          <a:p>
            <a:pPr indent="0" lvl="0" marL="0" rtl="0" algn="l">
              <a:spcBef>
                <a:spcPts val="400"/>
              </a:spcBef>
              <a:spcAft>
                <a:spcPts val="400"/>
              </a:spcAft>
              <a:buNone/>
            </a:pPr>
            <a:r>
              <a:rPr b="1" lang="en" sz="1650">
                <a:solidFill>
                  <a:srgbClr val="ECECEC"/>
                </a:solidFill>
                <a:latin typeface="Times New Roman"/>
                <a:ea typeface="Times New Roman"/>
                <a:cs typeface="Times New Roman"/>
                <a:sym typeface="Times New Roman"/>
              </a:rPr>
              <a:t>Results - Task 3 (Orbital Simulation)</a:t>
            </a:r>
            <a:endParaRPr b="1" sz="2150">
              <a:solidFill>
                <a:srgbClr val="ECECEC"/>
              </a:solidFill>
              <a:latin typeface="Times New Roman"/>
              <a:ea typeface="Times New Roman"/>
              <a:cs typeface="Times New Roman"/>
              <a:sym typeface="Times New Roman"/>
            </a:endParaRPr>
          </a:p>
        </p:txBody>
      </p:sp>
      <p:pic>
        <p:nvPicPr>
          <p:cNvPr id="85" name="Google Shape;85;p18"/>
          <p:cNvPicPr preferRelativeResize="0"/>
          <p:nvPr/>
        </p:nvPicPr>
        <p:blipFill>
          <a:blip r:embed="rId3">
            <a:alphaModFix/>
          </a:blip>
          <a:stretch>
            <a:fillRect/>
          </a:stretch>
        </p:blipFill>
        <p:spPr>
          <a:xfrm>
            <a:off x="3857450" y="970700"/>
            <a:ext cx="5286552" cy="417279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9" name="Shape 89"/>
        <p:cNvGrpSpPr/>
        <p:nvPr/>
      </p:nvGrpSpPr>
      <p:grpSpPr>
        <a:xfrm>
          <a:off x="0" y="0"/>
          <a:ext cx="0" cy="0"/>
          <a:chOff x="0" y="0"/>
          <a:chExt cx="0" cy="0"/>
        </a:xfrm>
      </p:grpSpPr>
      <p:sp>
        <p:nvSpPr>
          <p:cNvPr id="90" name="Google Shape;90;p19"/>
          <p:cNvSpPr txBox="1"/>
          <p:nvPr/>
        </p:nvSpPr>
        <p:spPr>
          <a:xfrm>
            <a:off x="224325" y="999725"/>
            <a:ext cx="8659500" cy="11529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50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Gravitational force simulations indicate a significant increase in tidal forces on Endor due to the Death Star, contrasting with more subtle changes observed on Earth</a:t>
            </a:r>
            <a:r>
              <a:rPr lang="en" sz="1200">
                <a:solidFill>
                  <a:srgbClr val="ECECEC"/>
                </a:solidFill>
                <a:latin typeface="Roboto"/>
                <a:ea typeface="Roboto"/>
                <a:cs typeface="Roboto"/>
                <a:sym typeface="Roboto"/>
              </a:rPr>
              <a:t>.</a:t>
            </a:r>
            <a:endParaRPr sz="1200">
              <a:solidFill>
                <a:srgbClr val="ECECEC"/>
              </a:solidFill>
              <a:latin typeface="Roboto"/>
              <a:ea typeface="Roboto"/>
              <a:cs typeface="Roboto"/>
              <a:sym typeface="Roboto"/>
            </a:endParaRPr>
          </a:p>
          <a:p>
            <a:pPr indent="0" lvl="0" marL="457200" rtl="0" algn="l">
              <a:lnSpc>
                <a:spcPct val="115000"/>
              </a:lnSpc>
              <a:spcBef>
                <a:spcPts val="1500"/>
              </a:spcBef>
              <a:spcAft>
                <a:spcPts val="1500"/>
              </a:spcAft>
              <a:buNone/>
            </a:pPr>
            <a:br>
              <a:rPr lang="en" sz="1200">
                <a:solidFill>
                  <a:srgbClr val="ECECEC"/>
                </a:solidFill>
                <a:latin typeface="Roboto"/>
                <a:ea typeface="Roboto"/>
                <a:cs typeface="Roboto"/>
                <a:sym typeface="Roboto"/>
              </a:rPr>
            </a:br>
            <a:endParaRPr sz="900">
              <a:solidFill>
                <a:schemeClr val="lt1"/>
              </a:solidFill>
            </a:endParaRPr>
          </a:p>
        </p:txBody>
      </p:sp>
      <p:sp>
        <p:nvSpPr>
          <p:cNvPr id="91" name="Google Shape;91;p19"/>
          <p:cNvSpPr txBox="1"/>
          <p:nvPr/>
        </p:nvSpPr>
        <p:spPr>
          <a:xfrm>
            <a:off x="615375" y="178925"/>
            <a:ext cx="6278100" cy="820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b="1" lang="en" sz="2150">
                <a:solidFill>
                  <a:srgbClr val="ECECEC"/>
                </a:solidFill>
                <a:latin typeface="Times New Roman"/>
                <a:ea typeface="Times New Roman"/>
                <a:cs typeface="Times New Roman"/>
                <a:sym typeface="Times New Roman"/>
              </a:rPr>
              <a:t>Gravitational Force and Tidal Changes</a:t>
            </a:r>
            <a:endParaRPr b="1" sz="2150">
              <a:solidFill>
                <a:srgbClr val="ECECEC"/>
              </a:solidFill>
              <a:latin typeface="Times New Roman"/>
              <a:ea typeface="Times New Roman"/>
              <a:cs typeface="Times New Roman"/>
              <a:sym typeface="Times New Roman"/>
            </a:endParaRPr>
          </a:p>
          <a:p>
            <a:pPr indent="0" lvl="0" marL="0" rtl="0" algn="l">
              <a:lnSpc>
                <a:spcPct val="100000"/>
              </a:lnSpc>
              <a:spcBef>
                <a:spcPts val="400"/>
              </a:spcBef>
              <a:spcAft>
                <a:spcPts val="400"/>
              </a:spcAft>
              <a:buNone/>
            </a:pPr>
            <a:r>
              <a:rPr b="1" lang="en" sz="1650">
                <a:solidFill>
                  <a:srgbClr val="ECECEC"/>
                </a:solidFill>
                <a:latin typeface="Times New Roman"/>
                <a:ea typeface="Times New Roman"/>
                <a:cs typeface="Times New Roman"/>
                <a:sym typeface="Times New Roman"/>
              </a:rPr>
              <a:t>Results - Task 3 (</a:t>
            </a:r>
            <a:r>
              <a:rPr b="1" lang="en" sz="1650">
                <a:solidFill>
                  <a:srgbClr val="ECECEC"/>
                </a:solidFill>
                <a:latin typeface="Times New Roman"/>
                <a:ea typeface="Times New Roman"/>
                <a:cs typeface="Times New Roman"/>
                <a:sym typeface="Times New Roman"/>
              </a:rPr>
              <a:t>Surface Gravitational Impact</a:t>
            </a:r>
            <a:r>
              <a:rPr b="1" lang="en" sz="1650">
                <a:solidFill>
                  <a:srgbClr val="ECECEC"/>
                </a:solidFill>
                <a:latin typeface="Times New Roman"/>
                <a:ea typeface="Times New Roman"/>
                <a:cs typeface="Times New Roman"/>
                <a:sym typeface="Times New Roman"/>
              </a:rPr>
              <a:t>)</a:t>
            </a:r>
            <a:endParaRPr sz="1800">
              <a:solidFill>
                <a:schemeClr val="dk2"/>
              </a:solidFill>
              <a:latin typeface="Times New Roman"/>
              <a:ea typeface="Times New Roman"/>
              <a:cs typeface="Times New Roman"/>
              <a:sym typeface="Times New Roman"/>
            </a:endParaRPr>
          </a:p>
        </p:txBody>
      </p:sp>
      <p:pic>
        <p:nvPicPr>
          <p:cNvPr id="92" name="Google Shape;92;p19"/>
          <p:cNvPicPr preferRelativeResize="0"/>
          <p:nvPr/>
        </p:nvPicPr>
        <p:blipFill>
          <a:blip r:embed="rId3">
            <a:alphaModFix/>
          </a:blip>
          <a:stretch>
            <a:fillRect/>
          </a:stretch>
        </p:blipFill>
        <p:spPr>
          <a:xfrm>
            <a:off x="4965000" y="1806172"/>
            <a:ext cx="3750075" cy="3121002"/>
          </a:xfrm>
          <a:prstGeom prst="rect">
            <a:avLst/>
          </a:prstGeom>
          <a:noFill/>
          <a:ln>
            <a:noFill/>
          </a:ln>
        </p:spPr>
      </p:pic>
      <p:pic>
        <p:nvPicPr>
          <p:cNvPr id="93" name="Google Shape;93;p19"/>
          <p:cNvPicPr preferRelativeResize="0"/>
          <p:nvPr/>
        </p:nvPicPr>
        <p:blipFill>
          <a:blip r:embed="rId4">
            <a:alphaModFix/>
          </a:blip>
          <a:stretch>
            <a:fillRect/>
          </a:stretch>
        </p:blipFill>
        <p:spPr>
          <a:xfrm>
            <a:off x="615366" y="1806176"/>
            <a:ext cx="3750075" cy="312099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7" name="Shape 97"/>
        <p:cNvGrpSpPr/>
        <p:nvPr/>
      </p:nvGrpSpPr>
      <p:grpSpPr>
        <a:xfrm>
          <a:off x="0" y="0"/>
          <a:ext cx="0" cy="0"/>
          <a:chOff x="0" y="0"/>
          <a:chExt cx="0" cy="0"/>
        </a:xfrm>
      </p:grpSpPr>
      <p:sp>
        <p:nvSpPr>
          <p:cNvPr id="98" name="Google Shape;98;p20"/>
          <p:cNvSpPr txBox="1"/>
          <p:nvPr/>
        </p:nvSpPr>
        <p:spPr>
          <a:xfrm>
            <a:off x="249325" y="1999675"/>
            <a:ext cx="3550500" cy="17901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50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The sudden removal of the Death Star leads to a temporary destabilization of Endor's orbit, demonstrating the significant gravitational influence exerted by the Death Star</a:t>
            </a:r>
            <a:r>
              <a:rPr lang="en" sz="1200">
                <a:solidFill>
                  <a:srgbClr val="ECECEC"/>
                </a:solidFill>
                <a:latin typeface="Roboto"/>
                <a:ea typeface="Roboto"/>
                <a:cs typeface="Roboto"/>
                <a:sym typeface="Roboto"/>
              </a:rPr>
              <a:t>.</a:t>
            </a:r>
            <a:endParaRPr sz="1200">
              <a:solidFill>
                <a:srgbClr val="ECECEC"/>
              </a:solidFill>
              <a:latin typeface="Roboto"/>
              <a:ea typeface="Roboto"/>
              <a:cs typeface="Roboto"/>
              <a:sym typeface="Roboto"/>
            </a:endParaRPr>
          </a:p>
          <a:p>
            <a:pPr indent="0" lvl="0" marL="457200" rtl="0" algn="l">
              <a:lnSpc>
                <a:spcPct val="115000"/>
              </a:lnSpc>
              <a:spcBef>
                <a:spcPts val="1500"/>
              </a:spcBef>
              <a:spcAft>
                <a:spcPts val="1500"/>
              </a:spcAft>
              <a:buNone/>
            </a:pPr>
            <a:br>
              <a:rPr lang="en" sz="1200">
                <a:solidFill>
                  <a:srgbClr val="ECECEC"/>
                </a:solidFill>
                <a:latin typeface="Roboto"/>
                <a:ea typeface="Roboto"/>
                <a:cs typeface="Roboto"/>
                <a:sym typeface="Roboto"/>
              </a:rPr>
            </a:br>
            <a:endParaRPr sz="900">
              <a:solidFill>
                <a:schemeClr val="lt1"/>
              </a:solidFill>
            </a:endParaRPr>
          </a:p>
        </p:txBody>
      </p:sp>
      <p:sp>
        <p:nvSpPr>
          <p:cNvPr id="99" name="Google Shape;99;p20"/>
          <p:cNvSpPr txBox="1"/>
          <p:nvPr/>
        </p:nvSpPr>
        <p:spPr>
          <a:xfrm>
            <a:off x="615375" y="178925"/>
            <a:ext cx="6278100" cy="820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50">
                <a:solidFill>
                  <a:srgbClr val="ECECEC"/>
                </a:solidFill>
                <a:latin typeface="Times New Roman"/>
                <a:ea typeface="Times New Roman"/>
                <a:cs typeface="Times New Roman"/>
                <a:sym typeface="Times New Roman"/>
              </a:rPr>
              <a:t>Implications of Death Star's Sudden Disappearance</a:t>
            </a:r>
            <a:endParaRPr b="1" sz="2150">
              <a:solidFill>
                <a:srgbClr val="ECECEC"/>
              </a:solidFill>
              <a:latin typeface="Times New Roman"/>
              <a:ea typeface="Times New Roman"/>
              <a:cs typeface="Times New Roman"/>
              <a:sym typeface="Times New Roman"/>
            </a:endParaRPr>
          </a:p>
          <a:p>
            <a:pPr indent="0" lvl="0" marL="0" rtl="0" algn="l">
              <a:lnSpc>
                <a:spcPct val="100000"/>
              </a:lnSpc>
              <a:spcBef>
                <a:spcPts val="400"/>
              </a:spcBef>
              <a:spcAft>
                <a:spcPts val="400"/>
              </a:spcAft>
              <a:buNone/>
            </a:pPr>
            <a:r>
              <a:rPr b="1" lang="en" sz="1650">
                <a:solidFill>
                  <a:srgbClr val="ECECEC"/>
                </a:solidFill>
                <a:latin typeface="Times New Roman"/>
                <a:ea typeface="Times New Roman"/>
                <a:cs typeface="Times New Roman"/>
                <a:sym typeface="Times New Roman"/>
              </a:rPr>
              <a:t>Results - Task 4 (</a:t>
            </a:r>
            <a:r>
              <a:rPr b="1" lang="en" sz="1650">
                <a:solidFill>
                  <a:srgbClr val="ECECEC"/>
                </a:solidFill>
                <a:latin typeface="Times New Roman"/>
                <a:ea typeface="Times New Roman"/>
                <a:cs typeface="Times New Roman"/>
                <a:sym typeface="Times New Roman"/>
              </a:rPr>
              <a:t>Sudden Disappearance</a:t>
            </a:r>
            <a:r>
              <a:rPr b="1" lang="en" sz="1650">
                <a:solidFill>
                  <a:srgbClr val="ECECEC"/>
                </a:solidFill>
                <a:latin typeface="Times New Roman"/>
                <a:ea typeface="Times New Roman"/>
                <a:cs typeface="Times New Roman"/>
                <a:sym typeface="Times New Roman"/>
              </a:rPr>
              <a:t>)</a:t>
            </a:r>
            <a:endParaRPr sz="1800">
              <a:solidFill>
                <a:schemeClr val="dk2"/>
              </a:solidFill>
              <a:latin typeface="Times New Roman"/>
              <a:ea typeface="Times New Roman"/>
              <a:cs typeface="Times New Roman"/>
              <a:sym typeface="Times New Roman"/>
            </a:endParaRPr>
          </a:p>
        </p:txBody>
      </p:sp>
      <p:pic>
        <p:nvPicPr>
          <p:cNvPr id="100" name="Google Shape;100;p20"/>
          <p:cNvPicPr preferRelativeResize="0"/>
          <p:nvPr/>
        </p:nvPicPr>
        <p:blipFill>
          <a:blip r:embed="rId3">
            <a:alphaModFix/>
          </a:blip>
          <a:stretch>
            <a:fillRect/>
          </a:stretch>
        </p:blipFill>
        <p:spPr>
          <a:xfrm>
            <a:off x="3983475" y="999725"/>
            <a:ext cx="4619764" cy="396012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4" name="Shape 104"/>
        <p:cNvGrpSpPr/>
        <p:nvPr/>
      </p:nvGrpSpPr>
      <p:grpSpPr>
        <a:xfrm>
          <a:off x="0" y="0"/>
          <a:ext cx="0" cy="0"/>
          <a:chOff x="0" y="0"/>
          <a:chExt cx="0" cy="0"/>
        </a:xfrm>
      </p:grpSpPr>
      <p:sp>
        <p:nvSpPr>
          <p:cNvPr id="105" name="Google Shape;105;p21"/>
          <p:cNvSpPr txBox="1"/>
          <p:nvPr/>
        </p:nvSpPr>
        <p:spPr>
          <a:xfrm>
            <a:off x="230575" y="2108150"/>
            <a:ext cx="8294100" cy="20025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50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The simulation showed significant gravitational effects of the Death Star on nearby planets, altering their trajectories and potentially causing orbital destabilization.</a:t>
            </a:r>
            <a:br>
              <a:rPr lang="en" sz="1200">
                <a:solidFill>
                  <a:srgbClr val="ECECEC"/>
                </a:solidFill>
                <a:latin typeface="Roboto"/>
                <a:ea typeface="Roboto"/>
                <a:cs typeface="Roboto"/>
                <a:sym typeface="Roboto"/>
              </a:rPr>
            </a:br>
            <a:endParaRPr sz="1200">
              <a:solidFill>
                <a:srgbClr val="ECECEC"/>
              </a:solidFill>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Successfully modeled and visualized the impact of the Death Star on celestial bodies' orbits.</a:t>
            </a:r>
            <a:br>
              <a:rPr lang="en" sz="1200">
                <a:solidFill>
                  <a:srgbClr val="ECECEC"/>
                </a:solidFill>
                <a:latin typeface="Roboto"/>
                <a:ea typeface="Roboto"/>
                <a:cs typeface="Roboto"/>
                <a:sym typeface="Roboto"/>
              </a:rPr>
            </a:br>
            <a:endParaRPr sz="1200">
              <a:solidFill>
                <a:srgbClr val="ECECEC"/>
              </a:solidFill>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Char char="●"/>
            </a:pPr>
            <a:r>
              <a:rPr lang="en" sz="1200">
                <a:solidFill>
                  <a:srgbClr val="ECECEC"/>
                </a:solidFill>
                <a:latin typeface="Roboto"/>
                <a:ea typeface="Roboto"/>
                <a:cs typeface="Roboto"/>
                <a:sym typeface="Roboto"/>
              </a:rPr>
              <a:t>Demonstrated how the sudden removal of a massive body affects planetary systems.</a:t>
            </a:r>
            <a:endParaRPr sz="1200">
              <a:solidFill>
                <a:srgbClr val="ECECEC"/>
              </a:solidFill>
              <a:latin typeface="Roboto"/>
              <a:ea typeface="Roboto"/>
              <a:cs typeface="Roboto"/>
              <a:sym typeface="Roboto"/>
            </a:endParaRPr>
          </a:p>
          <a:p>
            <a:pPr indent="0" lvl="0" marL="457200" rtl="0" algn="l">
              <a:lnSpc>
                <a:spcPct val="115000"/>
              </a:lnSpc>
              <a:spcBef>
                <a:spcPts val="1500"/>
              </a:spcBef>
              <a:spcAft>
                <a:spcPts val="1500"/>
              </a:spcAft>
              <a:buNone/>
            </a:pPr>
            <a:br>
              <a:rPr lang="en" sz="1200">
                <a:solidFill>
                  <a:srgbClr val="ECECEC"/>
                </a:solidFill>
                <a:latin typeface="Roboto"/>
                <a:ea typeface="Roboto"/>
                <a:cs typeface="Roboto"/>
                <a:sym typeface="Roboto"/>
              </a:rPr>
            </a:br>
            <a:endParaRPr sz="900">
              <a:solidFill>
                <a:schemeClr val="lt1"/>
              </a:solidFill>
            </a:endParaRPr>
          </a:p>
        </p:txBody>
      </p:sp>
      <p:sp>
        <p:nvSpPr>
          <p:cNvPr id="106" name="Google Shape;106;p21"/>
          <p:cNvSpPr txBox="1"/>
          <p:nvPr/>
        </p:nvSpPr>
        <p:spPr>
          <a:xfrm>
            <a:off x="646625" y="353900"/>
            <a:ext cx="4209600" cy="5157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0"/>
              </a:spcBef>
              <a:spcAft>
                <a:spcPts val="400"/>
              </a:spcAft>
              <a:buNone/>
            </a:pPr>
            <a:r>
              <a:rPr b="1" lang="en" sz="2150">
                <a:solidFill>
                  <a:srgbClr val="ECECEC"/>
                </a:solidFill>
                <a:latin typeface="Times New Roman"/>
                <a:ea typeface="Times New Roman"/>
                <a:cs typeface="Times New Roman"/>
                <a:sym typeface="Times New Roman"/>
              </a:rPr>
              <a:t>Conclusions</a:t>
            </a:r>
            <a:endParaRPr sz="2300">
              <a:solidFill>
                <a:schemeClr val="dk2"/>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0" name="Shape 110"/>
        <p:cNvGrpSpPr/>
        <p:nvPr/>
      </p:nvGrpSpPr>
      <p:grpSpPr>
        <a:xfrm>
          <a:off x="0" y="0"/>
          <a:ext cx="0" cy="0"/>
          <a:chOff x="0" y="0"/>
          <a:chExt cx="0" cy="0"/>
        </a:xfrm>
      </p:grpSpPr>
      <p:pic>
        <p:nvPicPr>
          <p:cNvPr id="111" name="Google Shape;111;p22"/>
          <p:cNvPicPr preferRelativeResize="0"/>
          <p:nvPr/>
        </p:nvPicPr>
        <p:blipFill rotWithShape="1">
          <a:blip r:embed="rId3">
            <a:alphaModFix/>
          </a:blip>
          <a:srcRect b="0" l="0" r="0" t="0"/>
          <a:stretch/>
        </p:blipFill>
        <p:spPr>
          <a:xfrm>
            <a:off x="1672851" y="42075"/>
            <a:ext cx="5798298" cy="5059350"/>
          </a:xfrm>
          <a:prstGeom prst="rect">
            <a:avLst/>
          </a:prstGeom>
          <a:noFill/>
          <a:ln cap="flat" cmpd="sng" w="28575">
            <a:solidFill>
              <a:schemeClr val="lt1"/>
            </a:solidFill>
            <a:prstDash val="solid"/>
            <a:round/>
            <a:headEnd len="sm" w="sm" type="none"/>
            <a:tailEnd len="sm" w="sm" type="none"/>
          </a:ln>
        </p:spPr>
      </p:pic>
      <p:sp>
        <p:nvSpPr>
          <p:cNvPr id="112" name="Google Shape;112;p22"/>
          <p:cNvSpPr txBox="1"/>
          <p:nvPr/>
        </p:nvSpPr>
        <p:spPr>
          <a:xfrm>
            <a:off x="2062350" y="1861525"/>
            <a:ext cx="5019300" cy="9405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1500"/>
              </a:spcBef>
              <a:spcAft>
                <a:spcPts val="0"/>
              </a:spcAft>
              <a:buClr>
                <a:srgbClr val="ECECEC"/>
              </a:buClr>
              <a:buSzPts val="1200"/>
              <a:buFont typeface="Roboto"/>
              <a:buChar char="●"/>
            </a:pPr>
            <a:r>
              <a:rPr lang="en" sz="1200">
                <a:solidFill>
                  <a:srgbClr val="ECECEC"/>
                </a:solidFill>
                <a:highlight>
                  <a:schemeClr val="accent2"/>
                </a:highlight>
                <a:latin typeface="Roboto"/>
                <a:ea typeface="Roboto"/>
                <a:cs typeface="Roboto"/>
                <a:sym typeface="Roboto"/>
              </a:rPr>
              <a:t>Could include more bodies or consider non-circular orbits for further complexity and realism.</a:t>
            </a:r>
            <a:endParaRPr sz="1200">
              <a:solidFill>
                <a:srgbClr val="ECECEC"/>
              </a:solidFill>
              <a:highlight>
                <a:schemeClr val="accent2"/>
              </a:highlight>
              <a:latin typeface="Roboto"/>
              <a:ea typeface="Roboto"/>
              <a:cs typeface="Roboto"/>
              <a:sym typeface="Roboto"/>
            </a:endParaRPr>
          </a:p>
          <a:p>
            <a:pPr indent="0" lvl="0" marL="0" rtl="0" algn="l">
              <a:spcBef>
                <a:spcPts val="1500"/>
              </a:spcBef>
              <a:spcAft>
                <a:spcPts val="0"/>
              </a:spcAft>
              <a:buNone/>
            </a:pPr>
            <a:r>
              <a:t/>
            </a:r>
            <a:endParaRPr sz="900">
              <a:solidFill>
                <a:schemeClr val="lt1"/>
              </a:solidFill>
            </a:endParaRPr>
          </a:p>
        </p:txBody>
      </p:sp>
      <p:sp>
        <p:nvSpPr>
          <p:cNvPr id="113" name="Google Shape;113;p22"/>
          <p:cNvSpPr txBox="1"/>
          <p:nvPr/>
        </p:nvSpPr>
        <p:spPr>
          <a:xfrm>
            <a:off x="3666900" y="602100"/>
            <a:ext cx="1810200" cy="5157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0"/>
              </a:spcBef>
              <a:spcAft>
                <a:spcPts val="400"/>
              </a:spcAft>
              <a:buNone/>
            </a:pPr>
            <a:r>
              <a:rPr b="1" lang="en" sz="2150">
                <a:solidFill>
                  <a:srgbClr val="ECECEC"/>
                </a:solidFill>
                <a:highlight>
                  <a:schemeClr val="accent2"/>
                </a:highlight>
                <a:latin typeface="Times New Roman"/>
                <a:ea typeface="Times New Roman"/>
                <a:cs typeface="Times New Roman"/>
                <a:sym typeface="Times New Roman"/>
              </a:rPr>
              <a:t>Future Work</a:t>
            </a:r>
            <a:endParaRPr sz="2300">
              <a:solidFill>
                <a:schemeClr val="dk2"/>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